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300" r:id="rId3"/>
    <p:sldId id="259" r:id="rId4"/>
    <p:sldId id="260" r:id="rId5"/>
    <p:sldId id="302" r:id="rId6"/>
    <p:sldId id="261" r:id="rId7"/>
    <p:sldId id="303" r:id="rId8"/>
    <p:sldId id="274" r:id="rId9"/>
    <p:sldId id="275" r:id="rId10"/>
    <p:sldId id="305" r:id="rId11"/>
    <p:sldId id="304" r:id="rId12"/>
    <p:sldId id="263" r:id="rId13"/>
    <p:sldId id="277" r:id="rId14"/>
    <p:sldId id="264" r:id="rId15"/>
    <p:sldId id="278" r:id="rId16"/>
    <p:sldId id="279" r:id="rId17"/>
    <p:sldId id="280" r:id="rId18"/>
    <p:sldId id="281" r:id="rId19"/>
    <p:sldId id="287" r:id="rId20"/>
    <p:sldId id="282" r:id="rId21"/>
    <p:sldId id="283" r:id="rId22"/>
    <p:sldId id="284" r:id="rId23"/>
    <p:sldId id="285" r:id="rId24"/>
    <p:sldId id="286" r:id="rId25"/>
    <p:sldId id="292" r:id="rId26"/>
    <p:sldId id="294" r:id="rId27"/>
    <p:sldId id="295" r:id="rId28"/>
    <p:sldId id="288" r:id="rId29"/>
    <p:sldId id="297" r:id="rId30"/>
    <p:sldId id="298" r:id="rId31"/>
    <p:sldId id="296" r:id="rId32"/>
    <p:sldId id="290" r:id="rId33"/>
    <p:sldId id="306" r:id="rId34"/>
    <p:sldId id="291" r:id="rId35"/>
    <p:sldId id="293" r:id="rId36"/>
    <p:sldId id="268" r:id="rId37"/>
    <p:sldId id="309" r:id="rId38"/>
    <p:sldId id="310" r:id="rId39"/>
    <p:sldId id="301" r:id="rId40"/>
    <p:sldId id="299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I6jTuR6NIDn8qTPo5ojUyafoSy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cf60d6ba07c89a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00" autoAdjust="0"/>
  </p:normalViewPr>
  <p:slideViewPr>
    <p:cSldViewPr snapToGrid="0">
      <p:cViewPr varScale="1">
        <p:scale>
          <a:sx n="105" d="100"/>
          <a:sy n="105" d="100"/>
        </p:scale>
        <p:origin x="132" y="186"/>
      </p:cViewPr>
      <p:guideLst/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Техническое задание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15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E4-4DAC-9813-130F2ADEB3D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моделирование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E4-4DAC-9813-130F2ADEB3D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производство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E4-4DAC-9813-130F2ADEB3DC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вырубка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Лист1!$E$2:$E$3</c:f>
              <c:numCache>
                <c:formatCode>General</c:formatCode>
                <c:ptCount val="2"/>
                <c:pt idx="0">
                  <c:v>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E4-4DAC-9813-130F2ADEB3DC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формовка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Лист1!$F$2:$F$3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E4-4DAC-9813-130F2ADEB3DC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гибка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Лист1!$G$2:$G$3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2E4-4DAC-9813-130F2ADEB3DC}"/>
            </c:ext>
          </c:extLst>
        </c:ser>
        <c:ser>
          <c:idx val="6"/>
          <c:order val="6"/>
          <c:tx>
            <c:strRef>
              <c:f>Лист1!$H$1</c:f>
              <c:strCache>
                <c:ptCount val="1"/>
                <c:pt idx="0">
                  <c:v>токарные и фрезерные работы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Лист1!$H$2:$H$3</c:f>
              <c:numCache>
                <c:formatCode>General</c:formatCode>
                <c:ptCount val="2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2E4-4DAC-9813-130F2ADEB3DC}"/>
            </c:ext>
          </c:extLst>
        </c:ser>
        <c:ser>
          <c:idx val="7"/>
          <c:order val="7"/>
          <c:tx>
            <c:strRef>
              <c:f>Лист1!$I$1</c:f>
              <c:strCache>
                <c:ptCount val="1"/>
                <c:pt idx="0">
                  <c:v>шовная и точечная электросварка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Лист1!$I$2:$I$3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2E4-4DAC-9813-130F2ADEB3DC}"/>
            </c:ext>
          </c:extLst>
        </c:ser>
        <c:ser>
          <c:idx val="8"/>
          <c:order val="8"/>
          <c:tx>
            <c:strRef>
              <c:f>Лист1!$J$1</c:f>
              <c:strCache>
                <c:ptCount val="1"/>
                <c:pt idx="0">
                  <c:v>окраска порошковая, нитроэмалями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Лист1!$J$2:$J$3</c:f>
              <c:numCache>
                <c:formatCode>General</c:formatCode>
                <c:ptCount val="2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2E4-4DAC-9813-130F2ADEB3DC}"/>
            </c:ext>
          </c:extLst>
        </c:ser>
        <c:ser>
          <c:idx val="9"/>
          <c:order val="9"/>
          <c:tx>
            <c:strRef>
              <c:f>Лист1!$K$1</c:f>
              <c:strCache>
                <c:ptCount val="1"/>
                <c:pt idx="0">
                  <c:v>нанесение надписей, рисунков и тп тампопечатью и шелкографией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Лист1!$A$2:$A$3</c:f>
              <c:strCache>
                <c:ptCount val="2"/>
                <c:pt idx="0">
                  <c:v>Классическая технология производства корпуса </c:v>
                </c:pt>
                <c:pt idx="1">
                  <c:v>Комбинированная FDM технология производства корпуса </c:v>
                </c:pt>
              </c:strCache>
            </c:strRef>
          </c:cat>
          <c:val>
            <c:numRef>
              <c:f>Лист1!$K$2:$K$3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2E4-4DAC-9813-130F2ADEB3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24676120"/>
        <c:axId val="424671528"/>
      </c:barChart>
      <c:catAx>
        <c:axId val="424676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424671528"/>
        <c:crosses val="autoZero"/>
        <c:auto val="1"/>
        <c:lblAlgn val="ctr"/>
        <c:lblOffset val="100"/>
        <c:noMultiLvlLbl val="0"/>
      </c:catAx>
      <c:valAx>
        <c:axId val="424671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467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35498644034304078"/>
          <c:w val="0.82383056734194215"/>
          <c:h val="0.626552665600815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7T13:26:34.692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7T13:25:58.13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0.22003</cdr:x>
      <cdr:y>0.30671</cdr:y>
    </cdr:from>
    <cdr:to>
      <cdr:x>0.39952</cdr:x>
      <cdr:y>0.35407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D92483-F4FF-476B-AB46-B60DE3076B55}"/>
            </a:ext>
          </a:extLst>
        </cdr:cNvPr>
        <cdr:cNvSpPr txBox="1"/>
      </cdr:nvSpPr>
      <cdr:spPr>
        <a:xfrm xmlns:a="http://schemas.openxmlformats.org/drawingml/2006/main">
          <a:off x="858060" y="1557733"/>
          <a:ext cx="699961" cy="2405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ru-RU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Часы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Вот, например, чертеж у конкурентов.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83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вот наш крошечный чертеж детали. Видно, что наш чертеж во много </a:t>
            </a:r>
            <a:r>
              <a:rPr lang="ru-RU" dirty="0" smtClean="0"/>
              <a:t>раз</a:t>
            </a:r>
            <a:r>
              <a:rPr lang="en-US" dirty="0" smtClean="0"/>
              <a:t> </a:t>
            </a:r>
            <a:r>
              <a:rPr lang="ru-RU" dirty="0" smtClean="0"/>
              <a:t>сократился </a:t>
            </a:r>
            <a:r>
              <a:rPr lang="ru-RU" dirty="0"/>
              <a:t>благодаря 3д принтеру.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81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ce5e80db3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И на добавок можно добавить, что технология производства корпуса так же существенно сократилась.</a:t>
            </a:r>
            <a:endParaRPr dirty="0"/>
          </a:p>
        </p:txBody>
      </p:sp>
      <p:sp>
        <p:nvSpPr>
          <p:cNvPr id="196" name="Google Shape;196;g1dce5e80db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1420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 err="1"/>
              <a:t>Ramps</a:t>
            </a:r>
            <a:r>
              <a:rPr lang="ru-RU" dirty="0"/>
              <a:t> 1.4 — плата расширения для </a:t>
            </a:r>
            <a:r>
              <a:rPr lang="ru-RU" dirty="0" err="1"/>
              <a:t>Arduino</a:t>
            </a:r>
            <a:r>
              <a:rPr lang="ru-RU" dirty="0"/>
              <a:t> </a:t>
            </a:r>
            <a:r>
              <a:rPr lang="ru-RU" dirty="0" err="1"/>
              <a:t>Mega</a:t>
            </a:r>
            <a:r>
              <a:rPr lang="ru-RU" dirty="0"/>
              <a:t>, предназначена для управления 3д принтерами. На плате расположены 5 разъемов для подключения драйверов, клеммы под питание, нагревательные элементы для экструдера, разъемы под датчики и шаговые двигатели. Плате требуется питание в 12В, подаваемое через клеммы.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Шаговый </a:t>
            </a:r>
            <a:r>
              <a:rPr lang="ru-RU" dirty="0" smtClean="0"/>
              <a:t>двигатель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r>
              <a:rPr lang="ru-RU" dirty="0"/>
              <a:t>управляется контроллером и благодаря этому печатает.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61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Функциональная схема дельта </a:t>
            </a:r>
            <a:r>
              <a:rPr lang="ru-RU" dirty="0" smtClean="0"/>
              <a:t>робота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076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Силы, которые действуют на ремень при натяжении.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31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521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Вот так выглядел Дельта робот первого типа.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77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Актуальность темы исследования, основанная на предпосылках на государственном уровне, то есть госты, федеральные законы и гос. программы. Были выявлены проблемы невозможности печатей сложной конструкций из полимеров большего масштаба, низкая результативность для текущего уровня производства в условиях плохо прогнозируемой динамики развития новых технологий.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4846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На этих слайдах показана работа каретки принтера под различными наклонами принтера.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293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На этих слайдах показана работа каретки принтера под различными наклонами принтера.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866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На этих слайдах показана работа каретки принтера под различными наклонами принтера.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233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На этих слайдах показана работа каретки принтера под различными наклонами принтера</a:t>
            </a:r>
            <a:r>
              <a:rPr lang="ru-RU" dirty="0" smtClean="0"/>
              <a:t>.</a:t>
            </a:r>
            <a:endParaRPr lang="en-US" dirty="0" smtClean="0"/>
          </a:p>
          <a:p>
            <a:pPr marL="0" lvl="0" indent="0"/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Вот так выглядит сам манипулятор.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23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6313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ce5e80db3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Данное устройство было апробировано в рамках лаборатории университета ГУАП.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1dce5e80db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513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ce5e80db3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Данное устройство было апробировано в рамках лаборатории университета ГУАП.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1dce5e80db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715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646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По результатам работы принтера была сформирована диаграмма Парето по дефектным изделиям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56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ce5e80db3_0_60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46454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Цель проекта повышение качества аддитивного производства, на основе разработки моделей и методики управления качеством процесса производства и создания установки для послойного синтеза.</a:t>
            </a:r>
          </a:p>
          <a:p>
            <a:r>
              <a:rPr lang="ru-RU" dirty="0"/>
              <a:t>Объект исследования – технологический процесс аддитивного производства. </a:t>
            </a:r>
          </a:p>
          <a:p>
            <a:r>
              <a:rPr lang="ru-RU" dirty="0"/>
              <a:t>Предмет исследования – критерии, методы, процедуры и модели, обеспечивающие повышение качества аддитивного производства. </a:t>
            </a:r>
          </a:p>
          <a:p>
            <a:r>
              <a:rPr lang="ru-RU" dirty="0"/>
              <a:t>Методы исследования. В ходе исследования использованы элементы параметрической стандартизации, унификации продукции, </a:t>
            </a:r>
            <a:r>
              <a:rPr lang="ru-RU" dirty="0" err="1"/>
              <a:t>агрегатирования</a:t>
            </a:r>
            <a:r>
              <a:rPr lang="ru-RU" dirty="0"/>
              <a:t>, моделирования в среде </a:t>
            </a:r>
            <a:r>
              <a:rPr lang="ru-RU" dirty="0" err="1"/>
              <a:t>MatLab</a:t>
            </a:r>
            <a:r>
              <a:rPr lang="ru-RU" dirty="0"/>
              <a:t>, теории математического моделирования, теории квалиметрии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pPr marL="0" lvl="0" indent="0"/>
            <a:r>
              <a:rPr lang="ru-RU" dirty="0"/>
              <a:t>Параметрическая стандартизация – </a:t>
            </a:r>
            <a:r>
              <a:rPr lang="ru-RU" b="1" dirty="0"/>
              <a:t>стандартизация, направленная на фиксирование оптимальных численных значений параметров, определяющихся строгой математической закономерностью</a:t>
            </a:r>
            <a:r>
              <a:rPr lang="ru-RU" dirty="0" smtClean="0"/>
              <a:t>.</a:t>
            </a:r>
          </a:p>
          <a:p>
            <a:pPr marL="0" lvl="0" indent="0"/>
            <a:r>
              <a:rPr lang="ru-RU" dirty="0" err="1"/>
              <a:t>нификация</a:t>
            </a:r>
            <a:r>
              <a:rPr lang="ru-RU" dirty="0"/>
              <a:t> — </a:t>
            </a:r>
            <a:r>
              <a:rPr lang="ru-RU" b="1" dirty="0"/>
              <a:t>это оптимизация видов продукции или количества размеров, услуг или процессов, требуемых для удовлетворения главных нужд</a:t>
            </a:r>
            <a:r>
              <a:rPr lang="ru-RU" b="1" dirty="0" smtClean="0"/>
              <a:t>.</a:t>
            </a:r>
          </a:p>
          <a:p>
            <a:pPr marL="0" lvl="0" indent="0"/>
            <a:r>
              <a:rPr lang="ru-RU" b="1" dirty="0" err="1"/>
              <a:t>Агрегатирование</a:t>
            </a:r>
            <a:r>
              <a:rPr lang="ru-RU" dirty="0"/>
              <a:t> — это метод создания машин, приборов и оборудования из отдельных стандартных унифицированных </a:t>
            </a:r>
            <a:r>
              <a:rPr lang="ru-RU" dirty="0" smtClean="0"/>
              <a:t>узлов</a:t>
            </a:r>
          </a:p>
          <a:p>
            <a:pPr marL="0" lvl="0" indent="0"/>
            <a:r>
              <a:rPr lang="ru-RU" dirty="0" err="1"/>
              <a:t>валиметрия</a:t>
            </a:r>
            <a:r>
              <a:rPr lang="ru-RU" dirty="0"/>
              <a:t> – это научная область, в рамках которой </a:t>
            </a:r>
            <a:r>
              <a:rPr lang="ru-RU" b="1" dirty="0"/>
              <a:t>изучаются</a:t>
            </a:r>
            <a:r>
              <a:rPr lang="ru-RU" dirty="0"/>
              <a:t> </a:t>
            </a:r>
            <a:r>
              <a:rPr lang="ru-RU" b="1" dirty="0"/>
              <a:t>методология</a:t>
            </a:r>
            <a:r>
              <a:rPr lang="ru-RU" dirty="0"/>
              <a:t> </a:t>
            </a:r>
            <a:r>
              <a:rPr lang="ru-RU" b="1" dirty="0"/>
              <a:t>и</a:t>
            </a:r>
            <a:r>
              <a:rPr lang="ru-RU" dirty="0"/>
              <a:t> </a:t>
            </a:r>
            <a:r>
              <a:rPr lang="ru-RU" b="1" dirty="0"/>
              <a:t>проблематика</a:t>
            </a:r>
            <a:r>
              <a:rPr lang="ru-RU" dirty="0"/>
              <a:t> </a:t>
            </a:r>
            <a:r>
              <a:rPr lang="ru-RU" b="1" dirty="0"/>
              <a:t>комплексного</a:t>
            </a:r>
            <a:r>
              <a:rPr lang="ru-RU" dirty="0"/>
              <a:t> </a:t>
            </a:r>
            <a:r>
              <a:rPr lang="ru-RU" b="1" dirty="0"/>
              <a:t>количественного</a:t>
            </a:r>
            <a:r>
              <a:rPr lang="ru-RU" dirty="0"/>
              <a:t> </a:t>
            </a:r>
            <a:r>
              <a:rPr lang="ru-RU" b="1" dirty="0"/>
              <a:t>оценивания</a:t>
            </a:r>
            <a:r>
              <a:rPr lang="ru-RU" dirty="0"/>
              <a:t> </a:t>
            </a:r>
            <a:r>
              <a:rPr lang="ru-RU" b="1" dirty="0"/>
              <a:t>качества</a:t>
            </a:r>
            <a:r>
              <a:rPr lang="ru-RU" dirty="0"/>
              <a:t> </a:t>
            </a:r>
            <a:r>
              <a:rPr lang="ru-RU" b="1" dirty="0"/>
              <a:t>объектов</a:t>
            </a:r>
            <a:r>
              <a:rPr lang="ru-RU" dirty="0"/>
              <a:t> любой природы</a:t>
            </a:r>
            <a:endParaRPr lang="ru-RU" dirty="0" smtClean="0"/>
          </a:p>
        </p:txBody>
      </p:sp>
      <p:sp>
        <p:nvSpPr>
          <p:cNvPr id="126" name="Google Shape;126;g1dce5e80db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Диаграмма </a:t>
            </a:r>
            <a:r>
              <a:rPr lang="ru-RU" dirty="0" err="1"/>
              <a:t>Исикавы</a:t>
            </a:r>
            <a:r>
              <a:rPr lang="ru-RU" dirty="0"/>
              <a:t>, показывает нам как взаимосвязаны процессы работы принтера.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712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93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Здесь вы можете увидеть, как ведут себя разные материалы, которые используются при работе принтера. FDM - Моделирование методом наплавления. Примеры полимеров (пластмассы, волокна, эластомеры, биополимеры)</a:t>
            </a:r>
            <a:endParaRPr dirty="0"/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541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Система нечеткого управления удерживает текущее значение параметров в заданных пределах на всем промежутке изменения установок, обеспечивая непрерывность адаптации параметров к изменяющимся условиям.</a:t>
            </a:r>
          </a:p>
          <a:p>
            <a:r>
              <a:rPr lang="ru-RU" dirty="0"/>
              <a:t>Реакция коэффициента действия сил на установки наружной температуры частоты проверки печати. Простыми словами график обучения простой нейронной сети прогнозирования качества изделия на внешние нагрузки.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568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ce5e80db3_0_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 err="1"/>
              <a:t>Сапр</a:t>
            </a:r>
            <a:r>
              <a:rPr lang="ru-RU" dirty="0"/>
              <a:t> средства автоматизированного проектирования.</a:t>
            </a:r>
          </a:p>
        </p:txBody>
      </p:sp>
      <p:sp>
        <p:nvSpPr>
          <p:cNvPr id="214" name="Google Shape;214;g1dce5e80db3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664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029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ce5e80db3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Так же мы проанализировали рынок аддитивных технологий в различных отраслях.</a:t>
            </a:r>
            <a:endParaRPr dirty="0"/>
          </a:p>
        </p:txBody>
      </p:sp>
      <p:sp>
        <p:nvSpPr>
          <p:cNvPr id="280" name="Google Shape;280;g1dce5e80db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ce5e80db3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ru-RU" dirty="0"/>
              <a:t>SWOT-Анализ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Сильные стороны: Получение гранты, Хорошие связи с общественностью, Постоянное само улучшение, Применение новых технологий, Обратная связь от потребителя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Угрозы: Новые законодательные акты, Активность конкурентов, Смена тенденций спроса, Увеличение стоимости оборудования и материалов, Ненадёжные поставщики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Преимущества: Инновационные технологии, Качественное оборудование, Мобильность, Экономия ресурсов, Быстрая обработка заказов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Недостатки: Ограничение спектр технологий аддитивной печати, Недостаток оборотных средств, Малая аудитории, Отсутствие правового обеспечения, Возможность отпугнуть покупателя</a:t>
            </a:r>
            <a:endParaRPr dirty="0"/>
          </a:p>
        </p:txBody>
      </p:sp>
      <p:sp>
        <p:nvSpPr>
          <p:cNvPr id="340" name="Google Shape;340;g1dce5e80db3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6913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651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PEST-анализ</a:t>
            </a:r>
            <a:b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Политика: Влияние государства в отрасли, Бюрократизация, Европейское/международное законодательство, Будущие изменения в законодательстве</a:t>
            </a:r>
            <a:b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Экономика: Специфика производства, Потребности конечного пользователя, Повышение налогообложения, Инвестиционный климат в отрасли</a:t>
            </a:r>
            <a:b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Общество: Требования к качеству, Структура доходов и расходов, Мода на технологии </a:t>
            </a:r>
            <a:r>
              <a:rPr lang="ru-RU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прототипирования</a:t>
            </a: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Образование</a:t>
            </a:r>
            <a:b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Технология: Новые технологические открытия, Потенциал инноваций, Зрелость технологии, Ценовая конкуренция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572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В проекте решена актуальная научно-техническая задача обеспечения качества аддитивного производства.</a:t>
            </a:r>
          </a:p>
          <a:p>
            <a:pPr lvl="0"/>
            <a:r>
              <a:rPr lang="ru-RU" dirty="0"/>
              <a:t>Разработана установка для послойного синтеза дельта типа.</a:t>
            </a:r>
          </a:p>
          <a:p>
            <a:pPr lvl="0"/>
            <a:r>
              <a:rPr lang="ru-RU" dirty="0"/>
              <a:t>Внедрение позволило добиться сокращения времени аддитивного производства учитывающего ПК в среднем в 1,4-1,8 раза, а также снижения количества допущенных на этапе разработки ПК ошибок на 10-12% и уменьшения затрат временных ресурсов, связанных с разработкой и производством корпусных элементов, в среднем на 40-60%.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73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ce5e80db3_0_3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На этих диаграммах вы можете увидеть Достигнутый технологический уровень микроэлектроники и количество разработанных базовых технологий в области микроэлектроники.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g1dce5e80db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24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Актуализировать и дополнить номенклатуру показателей качества корпусных элементов аддитивного изделия, выполненных с применением аддитивных технологий, учитывая современные требования национальных стандартов и технических регламентов;</a:t>
            </a:r>
          </a:p>
          <a:p>
            <a:r>
              <a:rPr lang="ru-RU" dirty="0"/>
              <a:t>Проанализировать типовые дефекты при аддитивном производстве и возможность их прогнозирования;</a:t>
            </a:r>
          </a:p>
          <a:p>
            <a:r>
              <a:rPr lang="ru-RU" dirty="0"/>
              <a:t>Разработать установку для послойного синтеза дельта типа;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52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ce5e80db3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Проект направлен на развитие аддитивного производства Санкт-Петербурга посредством создания аддитивной установки дельта типа и разработки механизмов обеспечения качества послойного синтеза для печати </a:t>
            </a:r>
            <a:r>
              <a:rPr lang="ru-RU" dirty="0" err="1"/>
              <a:t>преформ</a:t>
            </a:r>
            <a:r>
              <a:rPr lang="ru-RU" dirty="0"/>
              <a:t>, что может использоваться в радиоэлектронной промышленности.</a:t>
            </a:r>
          </a:p>
          <a:p>
            <a:r>
              <a:rPr lang="ru-RU" dirty="0"/>
              <a:t>Цель проекта повышение качества аддитивного производства, на основе разработки моделей и создания установки для послойного синтеза.</a:t>
            </a:r>
          </a:p>
          <a:p>
            <a:r>
              <a:rPr lang="ru-RU" dirty="0"/>
              <a:t>Рынок аддитивных технологий один из самых активно развивающихся и направлен на различные аспекты производства.</a:t>
            </a:r>
          </a:p>
          <a:p>
            <a:r>
              <a:rPr lang="ru-RU" dirty="0"/>
              <a:t>Сферы применения – это все что связано с первичным моделированием объекта. (мы делаем вместо реального - прототип для расчетов. (пример мостов))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g1dce5e80db3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8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Недостатки проекта. Были выявлены определенные неудобства при создании и эксплуатации 3д принтера, но их удалось решить.</a:t>
            </a:r>
          </a:p>
          <a:p>
            <a:r>
              <a:rPr lang="ru-RU" dirty="0"/>
              <a:t>Тяжёлая стальная рама – не проблема! Мы ее заменим облегченным алюминиевым профилем!</a:t>
            </a:r>
          </a:p>
          <a:p>
            <a:r>
              <a:rPr lang="ru-RU" dirty="0"/>
              <a:t> Наш принтер видит все, что происходит в его рабочей зоне. </a:t>
            </a:r>
          </a:p>
          <a:p>
            <a:r>
              <a:rPr lang="ru-RU" dirty="0"/>
              <a:t>Мы очень много будем с ним работать, чтобы показать прекрасные результаты. </a:t>
            </a:r>
          </a:p>
          <a:p>
            <a:r>
              <a:rPr lang="ru-RU" dirty="0"/>
              <a:t>Адгезия? Не проблема! Мы это решим при помощи ультразвукового вибратора в основании стола!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ru-RU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55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ce5e80db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dce5e80db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001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FFFFFF"/>
              </a:solidFill>
            </a:endParaRPr>
          </a:p>
          <a:p>
            <a:pPr marL="3240000"/>
            <a:endParaRPr lang="ru-RU" sz="3600" dirty="0">
              <a:solidFill>
                <a:schemeClr val="bg1"/>
              </a:solidFill>
            </a:endParaRPr>
          </a:p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для послойного синтеза и обеспечения качества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преформ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из полимеров с помощью аддитивных технологий</a:t>
            </a:r>
          </a:p>
          <a:p>
            <a:pPr marL="324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FFFFFF"/>
              </a:solidFill>
            </a:endParaRPr>
          </a:p>
          <a:p>
            <a:pPr marL="3240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3;p1"/>
          <p:cNvSpPr txBox="1"/>
          <p:nvPr/>
        </p:nvSpPr>
        <p:spPr>
          <a:xfrm>
            <a:off x="922500" y="77964"/>
            <a:ext cx="10347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11339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Санкт-Петербургское Государственное бюджетное профессиональное образовательное учреждение </a:t>
            </a:r>
            <a:br>
              <a:rPr lang="ru-RU" sz="1600" b="1" dirty="0">
                <a:solidFill>
                  <a:srgbClr val="11339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ru-RU" sz="1600" b="1" dirty="0">
                <a:solidFill>
                  <a:srgbClr val="113399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«Санкт-Петербургский Колледж управления и коммерции»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4856206" y="5297761"/>
            <a:ext cx="6682358" cy="1268100"/>
            <a:chOff x="3050727" y="289759"/>
            <a:chExt cx="6682358" cy="1268100"/>
          </a:xfrm>
        </p:grpSpPr>
        <p:sp>
          <p:nvSpPr>
            <p:cNvPr id="9" name="Google Shape;282;g1dce5e80db3_0_488"/>
            <p:cNvSpPr/>
            <p:nvPr/>
          </p:nvSpPr>
          <p:spPr>
            <a:xfrm>
              <a:off x="8464985" y="289759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3050727" y="489935"/>
              <a:ext cx="6413294" cy="867750"/>
              <a:chOff x="3536604" y="214164"/>
              <a:chExt cx="6281100" cy="867750"/>
            </a:xfrm>
          </p:grpSpPr>
          <p:sp>
            <p:nvSpPr>
              <p:cNvPr id="11" name="Google Shape;135;g1dce5e80db3_0_606"/>
              <p:cNvSpPr txBox="1"/>
              <p:nvPr/>
            </p:nvSpPr>
            <p:spPr>
              <a:xfrm>
                <a:off x="3536604" y="214164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Чабаненко Георгий</a:t>
                </a:r>
                <a:r>
                  <a:rPr lang="ru-RU" sz="18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студент </a:t>
                </a:r>
                <a:r>
                  <a:rPr lang="ru-RU" sz="1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группы 9 КС-13</a:t>
                </a:r>
              </a:p>
            </p:txBody>
          </p:sp>
          <p:pic>
            <p:nvPicPr>
              <p:cNvPr id="12" name="Google Shape;206;g1dce5e80db3_0_38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9029087" y="214164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B51CDB-4EAC-F9CC-9CB4-DBFC4D98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098" y="1502426"/>
            <a:ext cx="8332764" cy="5065602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426998" y="234326"/>
            <a:ext cx="6834458" cy="1268100"/>
            <a:chOff x="2513449" y="289760"/>
            <a:chExt cx="6834458" cy="1268100"/>
          </a:xfrm>
        </p:grpSpPr>
        <p:sp>
          <p:nvSpPr>
            <p:cNvPr id="7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Группа 7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9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ru-RU" sz="28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Чертеж детали у конкурентов</a:t>
                </a:r>
                <a:endPara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Google Shape;206;g1dce5e80db3_0_3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890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9BD84F-E017-BBCB-2B19-57F4531A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7" y="2614268"/>
            <a:ext cx="10836182" cy="1887954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426998" y="234326"/>
            <a:ext cx="6834458" cy="1268100"/>
            <a:chOff x="2513449" y="289760"/>
            <a:chExt cx="6834458" cy="1268100"/>
          </a:xfrm>
        </p:grpSpPr>
        <p:sp>
          <p:nvSpPr>
            <p:cNvPr id="4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7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ru-RU" sz="28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Наш чертеж детали</a:t>
                </a:r>
                <a:endPara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" name="Google Shape;206;g1dce5e80db3_0_3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0178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Диаграмма 16"/>
          <p:cNvGraphicFramePr/>
          <p:nvPr>
            <p:extLst>
              <p:ext uri="{D42A27DB-BD31-4B8C-83A1-F6EECF244321}">
                <p14:modId xmlns:p14="http://schemas.microsoft.com/office/powerpoint/2010/main" val="3916146700"/>
              </p:ext>
            </p:extLst>
          </p:nvPr>
        </p:nvGraphicFramePr>
        <p:xfrm>
          <a:off x="4263241" y="1419298"/>
          <a:ext cx="3774420" cy="5042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Группа 4"/>
          <p:cNvGrpSpPr/>
          <p:nvPr/>
        </p:nvGrpSpPr>
        <p:grpSpPr>
          <a:xfrm>
            <a:off x="426998" y="234326"/>
            <a:ext cx="6834458" cy="1268100"/>
            <a:chOff x="2513449" y="289760"/>
            <a:chExt cx="6834458" cy="1268100"/>
          </a:xfrm>
        </p:grpSpPr>
        <p:sp>
          <p:nvSpPr>
            <p:cNvPr id="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Группа 6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8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ru-RU" sz="28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Технологии производства</a:t>
                </a:r>
                <a:endPara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" name="Google Shape;206;g1dce5e80db3_0_3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endParaRPr lang="ru-RU" sz="3600" dirty="0">
              <a:solidFill>
                <a:srgbClr val="FFFFFF"/>
              </a:solidFill>
            </a:endParaRPr>
          </a:p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структурной и функциональной схем</a:t>
            </a:r>
            <a:endParaRPr lang="ru-RU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4000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9851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93497F0-8F18-4BBC-A9D0-61C28BB70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/>
          <a:stretch/>
        </p:blipFill>
        <p:spPr>
          <a:xfrm>
            <a:off x="2934613" y="1642256"/>
            <a:ext cx="6413294" cy="4640512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426998" y="234326"/>
            <a:ext cx="6834458" cy="1268100"/>
            <a:chOff x="2513449" y="289760"/>
            <a:chExt cx="6834458" cy="1268100"/>
          </a:xfrm>
        </p:grpSpPr>
        <p:sp>
          <p:nvSpPr>
            <p:cNvPr id="35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Группа 35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37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Плата расширения 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RAMPS 1.4</a:t>
                </a:r>
              </a:p>
            </p:txBody>
          </p:sp>
          <p:pic>
            <p:nvPicPr>
              <p:cNvPr id="38" name="Google Shape;206;g1dce5e80db3_0_3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749D7FE-B520-4FCE-9C99-7B9F22973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17" y="1825150"/>
            <a:ext cx="7672433" cy="3995078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434313" y="329423"/>
            <a:ext cx="6834458" cy="1268100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Группа 16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8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Структурная схема управления</a:t>
                </a:r>
              </a:p>
            </p:txBody>
          </p:sp>
          <p:pic>
            <p:nvPicPr>
              <p:cNvPr id="19" name="Google Shape;206;g1dce5e80db3_0_3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715535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39A668-7EFD-46EB-970D-BB970A5D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65" y="1511949"/>
            <a:ext cx="8687646" cy="5101805"/>
          </a:xfrm>
          <a:prstGeom prst="rect">
            <a:avLst/>
          </a:prstGeom>
        </p:spPr>
      </p:pic>
      <p:grpSp>
        <p:nvGrpSpPr>
          <p:cNvPr id="20" name="Группа 19"/>
          <p:cNvGrpSpPr/>
          <p:nvPr/>
        </p:nvGrpSpPr>
        <p:grpSpPr>
          <a:xfrm>
            <a:off x="375792" y="314793"/>
            <a:ext cx="6834458" cy="1268100"/>
            <a:chOff x="2513449" y="289760"/>
            <a:chExt cx="6834458" cy="1268100"/>
          </a:xfrm>
        </p:grpSpPr>
        <p:sp>
          <p:nvSpPr>
            <p:cNvPr id="21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" name="Группа 22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24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Функциональная схема дельта робота</a:t>
                </a:r>
              </a:p>
            </p:txBody>
          </p:sp>
          <p:pic>
            <p:nvPicPr>
              <p:cNvPr id="25" name="Google Shape;206;g1dce5e80db3_0_3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6949321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683" y="1839691"/>
            <a:ext cx="7526633" cy="4443077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441629" y="356242"/>
            <a:ext cx="6834458" cy="1268100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Группа 16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8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Силы при натяжении ремня</a:t>
                </a:r>
              </a:p>
            </p:txBody>
          </p:sp>
          <p:pic>
            <p:nvPicPr>
              <p:cNvPr id="19" name="Google Shape;206;g1dce5e80db3_0_3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1732488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Обратная и прямая </a:t>
            </a:r>
          </a:p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кинематики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0233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F069B9-3AA7-4FEB-8C78-A2CFDD5073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93" r="18662"/>
          <a:stretch/>
        </p:blipFill>
        <p:spPr>
          <a:xfrm>
            <a:off x="4253353" y="1581502"/>
            <a:ext cx="3526620" cy="5104493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655743" y="275245"/>
            <a:ext cx="6834458" cy="1268100"/>
            <a:chOff x="2513449" y="289760"/>
            <a:chExt cx="6834458" cy="1268100"/>
          </a:xfrm>
        </p:grpSpPr>
        <p:sp>
          <p:nvSpPr>
            <p:cNvPr id="17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9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Дельта-робот 1 редакции</a:t>
                </a:r>
              </a:p>
            </p:txBody>
          </p:sp>
          <p:pic>
            <p:nvPicPr>
              <p:cNvPr id="20" name="Google Shape;206;g1dce5e80db3_0_3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945073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FFFFFF"/>
              </a:solidFill>
            </a:endParaRPr>
          </a:p>
          <a:p>
            <a:pPr marL="3240000"/>
            <a:endParaRPr lang="ru-RU" sz="3600" dirty="0">
              <a:solidFill>
                <a:schemeClr val="bg1"/>
              </a:solidFill>
            </a:endParaRPr>
          </a:p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темы исследования </a:t>
            </a:r>
          </a:p>
          <a:p>
            <a:pPr marL="324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FFFFFF"/>
              </a:solidFill>
            </a:endParaRPr>
          </a:p>
          <a:p>
            <a:pPr marL="3240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6479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5D833E1-C7C6-4F78-ADEE-0785C4B65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757" y="1586599"/>
            <a:ext cx="5138057" cy="4910711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655743" y="275245"/>
            <a:ext cx="6834458" cy="1268100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Группа 16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8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Смещение центров сфер</a:t>
                </a:r>
              </a:p>
            </p:txBody>
          </p:sp>
          <p:pic>
            <p:nvPicPr>
              <p:cNvPr id="19" name="Google Shape;206;g1dce5e80db3_0_3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8931202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06;g1dce5e80db3_0_3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3614" y="729735"/>
            <a:ext cx="455258" cy="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2E4526-1364-4277-A531-6004A5A36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0160" y="1597485"/>
            <a:ext cx="6207680" cy="4899825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655743" y="275245"/>
            <a:ext cx="6834458" cy="1268100"/>
            <a:chOff x="2513449" y="289760"/>
            <a:chExt cx="6834458" cy="1268100"/>
          </a:xfrm>
        </p:grpSpPr>
        <p:sp>
          <p:nvSpPr>
            <p:cNvPr id="17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9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Поворот системы на 120</a:t>
                </a:r>
              </a:p>
            </p:txBody>
          </p:sp>
          <p:pic>
            <p:nvPicPr>
              <p:cNvPr id="20" name="Google Shape;206;g1dce5e80db3_0_38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461300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2959AF6-C66C-465C-A2B4-BE3704E9A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823" y="1607653"/>
            <a:ext cx="4670873" cy="4778661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655743" y="275245"/>
            <a:ext cx="6834458" cy="1268100"/>
            <a:chOff x="2513449" y="289760"/>
            <a:chExt cx="6834458" cy="1268100"/>
          </a:xfrm>
        </p:grpSpPr>
        <p:sp>
          <p:nvSpPr>
            <p:cNvPr id="17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9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Кинематическая схема системы</a:t>
                </a:r>
              </a:p>
            </p:txBody>
          </p:sp>
          <p:pic>
            <p:nvPicPr>
              <p:cNvPr id="20" name="Google Shape;206;g1dce5e80db3_0_3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55849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14E33A-3FDD-4D0E-BE2D-E557FEB7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352" y="1561687"/>
            <a:ext cx="4308762" cy="4935623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655743" y="275245"/>
            <a:ext cx="6834458" cy="1268100"/>
            <a:chOff x="2513449" y="289760"/>
            <a:chExt cx="6834458" cy="1268100"/>
          </a:xfrm>
        </p:grpSpPr>
        <p:sp>
          <p:nvSpPr>
            <p:cNvPr id="19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21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Смещение центров сфер</a:t>
                </a:r>
              </a:p>
            </p:txBody>
          </p:sp>
          <p:pic>
            <p:nvPicPr>
              <p:cNvPr id="22" name="Google Shape;206;g1dce5e80db3_0_38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8317704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dce5e80db3_0_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dce5e80db3_0_6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037" y="10083584"/>
            <a:ext cx="5191126" cy="38919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Группа 1"/>
          <p:cNvGrpSpPr/>
          <p:nvPr/>
        </p:nvGrpSpPr>
        <p:grpSpPr>
          <a:xfrm>
            <a:off x="655743" y="275245"/>
            <a:ext cx="6834458" cy="1268100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32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Кинематическая схема </a:t>
                </a:r>
              </a:p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манипулятора </a:t>
                </a:r>
              </a:p>
            </p:txBody>
          </p:sp>
          <p:pic>
            <p:nvPicPr>
              <p:cNvPr id="33" name="Google Shape;206;g1dce5e80db3_0_38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CE5D78-5013-381F-6EFE-2F4CD97708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04"/>
          <a:stretch/>
        </p:blipFill>
        <p:spPr>
          <a:xfrm>
            <a:off x="3155600" y="1756229"/>
            <a:ext cx="4946644" cy="49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5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Испытательные лаборатории</a:t>
            </a: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3271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1dce5e80db3_0_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329" y="643534"/>
            <a:ext cx="553883" cy="97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Изображение выглядит как внутренний, компьютер, ноутбук, стол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D7E774F2-6FD8-4446-A796-8F0882AF09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6" r="2746"/>
          <a:stretch/>
        </p:blipFill>
        <p:spPr>
          <a:xfrm>
            <a:off x="969329" y="643534"/>
            <a:ext cx="4565064" cy="58839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B70F61-0AB8-4E58-B8ED-BFDD3BC33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20" t="1" r="47598" b="-2"/>
          <a:stretch/>
        </p:blipFill>
        <p:spPr>
          <a:xfrm>
            <a:off x="6776309" y="643534"/>
            <a:ext cx="4318174" cy="588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1dce5e80db3_0_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329" y="643534"/>
            <a:ext cx="553883" cy="97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Изображение выглядит как пол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FA832D85-40DC-4EFB-9781-EB16C8AE0B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18390" b="4"/>
          <a:stretch/>
        </p:blipFill>
        <p:spPr>
          <a:xfrm>
            <a:off x="7105048" y="1261516"/>
            <a:ext cx="4216851" cy="438454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E01B130-0ADA-4E2B-8CA2-E0B29FD01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/>
          <a:stretch/>
        </p:blipFill>
        <p:spPr bwMode="auto">
          <a:xfrm>
            <a:off x="632375" y="1261516"/>
            <a:ext cx="5863963" cy="438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контроля печати и качества корпусов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2204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35" y="2090057"/>
            <a:ext cx="8523564" cy="4407253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655743" y="275244"/>
            <a:ext cx="11202428" cy="1945441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32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Диаграмма Парето по дефектным изделиям и контролируемый параметр элемента</a:t>
                </a:r>
              </a:p>
            </p:txBody>
          </p:sp>
          <p:pic>
            <p:nvPicPr>
              <p:cNvPr id="33" name="Google Shape;206;g1dce5e80db3_0_3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6176883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2544854" y="643534"/>
            <a:ext cx="7615146" cy="5873380"/>
            <a:chOff x="3227025" y="512270"/>
            <a:chExt cx="6509994" cy="5518907"/>
          </a:xfrm>
        </p:grpSpPr>
        <p:grpSp>
          <p:nvGrpSpPr>
            <p:cNvPr id="2" name="Группа 1"/>
            <p:cNvGrpSpPr/>
            <p:nvPr/>
          </p:nvGrpSpPr>
          <p:grpSpPr>
            <a:xfrm>
              <a:off x="3227025" y="512270"/>
              <a:ext cx="6509994" cy="1268100"/>
              <a:chOff x="5372219" y="488882"/>
              <a:chExt cx="6509994" cy="1268100"/>
            </a:xfrm>
          </p:grpSpPr>
          <p:sp>
            <p:nvSpPr>
              <p:cNvPr id="128" name="Google Shape;128;g1dce5e80db3_0_606"/>
              <p:cNvSpPr/>
              <p:nvPr/>
            </p:nvSpPr>
            <p:spPr>
              <a:xfrm>
                <a:off x="10614113" y="488882"/>
                <a:ext cx="1268100" cy="1268100"/>
              </a:xfrm>
              <a:prstGeom prst="rect">
                <a:avLst/>
              </a:prstGeom>
              <a:solidFill>
                <a:srgbClr val="669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g1dce5e80db3_0_606"/>
              <p:cNvSpPr txBox="1"/>
              <p:nvPr/>
            </p:nvSpPr>
            <p:spPr>
              <a:xfrm>
                <a:off x="5372219" y="769193"/>
                <a:ext cx="6281100" cy="8025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5000"/>
                  </a:lnSpc>
                  <a:buSzPts val="1100"/>
                </a:pPr>
                <a:r>
                  <a:rPr lang="ru-RU" sz="28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Цель проекта</a:t>
                </a:r>
                <a:endParaRPr sz="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>
              <a:off x="3227025" y="1913891"/>
              <a:ext cx="6509994" cy="1268100"/>
              <a:chOff x="5372219" y="488882"/>
              <a:chExt cx="6509994" cy="1268100"/>
            </a:xfrm>
          </p:grpSpPr>
          <p:sp>
            <p:nvSpPr>
              <p:cNvPr id="27" name="Google Shape;128;g1dce5e80db3_0_606"/>
              <p:cNvSpPr/>
              <p:nvPr/>
            </p:nvSpPr>
            <p:spPr>
              <a:xfrm>
                <a:off x="10614113" y="488882"/>
                <a:ext cx="1268100" cy="1268100"/>
              </a:xfrm>
              <a:prstGeom prst="rect">
                <a:avLst/>
              </a:prstGeom>
              <a:solidFill>
                <a:srgbClr val="669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35;g1dce5e80db3_0_606"/>
              <p:cNvSpPr txBox="1"/>
              <p:nvPr/>
            </p:nvSpPr>
            <p:spPr>
              <a:xfrm>
                <a:off x="5372219" y="765968"/>
                <a:ext cx="6281100" cy="8025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5000"/>
                  </a:lnSpc>
                  <a:buSzPts val="1100"/>
                </a:pPr>
                <a:r>
                  <a:rPr lang="ru-RU" sz="28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Объект исследования</a:t>
                </a:r>
                <a:endParaRPr sz="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>
              <a:off x="3227025" y="3356573"/>
              <a:ext cx="6509994" cy="1268100"/>
              <a:chOff x="5372219" y="488882"/>
              <a:chExt cx="6509994" cy="1268100"/>
            </a:xfrm>
          </p:grpSpPr>
          <p:sp>
            <p:nvSpPr>
              <p:cNvPr id="31" name="Google Shape;128;g1dce5e80db3_0_606"/>
              <p:cNvSpPr/>
              <p:nvPr/>
            </p:nvSpPr>
            <p:spPr>
              <a:xfrm>
                <a:off x="10614113" y="488882"/>
                <a:ext cx="1268100" cy="1268100"/>
              </a:xfrm>
              <a:prstGeom prst="rect">
                <a:avLst/>
              </a:prstGeom>
              <a:solidFill>
                <a:srgbClr val="669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35;g1dce5e80db3_0_606"/>
              <p:cNvSpPr txBox="1"/>
              <p:nvPr/>
            </p:nvSpPr>
            <p:spPr>
              <a:xfrm>
                <a:off x="5372219" y="703593"/>
                <a:ext cx="6281100" cy="8025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5000"/>
                  </a:lnSpc>
                  <a:buSzPts val="1100"/>
                </a:pPr>
                <a:r>
                  <a:rPr lang="ru-RU" sz="28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Предмет исследования</a:t>
                </a:r>
                <a:endParaRPr sz="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>
              <a:off x="3227025" y="4763077"/>
              <a:ext cx="6509994" cy="1268100"/>
              <a:chOff x="5372219" y="488882"/>
              <a:chExt cx="6509994" cy="1268100"/>
            </a:xfrm>
          </p:grpSpPr>
          <p:sp>
            <p:nvSpPr>
              <p:cNvPr id="34" name="Google Shape;128;g1dce5e80db3_0_606"/>
              <p:cNvSpPr/>
              <p:nvPr/>
            </p:nvSpPr>
            <p:spPr>
              <a:xfrm>
                <a:off x="10614113" y="488882"/>
                <a:ext cx="1268100" cy="1268100"/>
              </a:xfrm>
              <a:prstGeom prst="rect">
                <a:avLst/>
              </a:prstGeom>
              <a:solidFill>
                <a:srgbClr val="6699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35;g1dce5e80db3_0_606"/>
              <p:cNvSpPr txBox="1"/>
              <p:nvPr/>
            </p:nvSpPr>
            <p:spPr>
              <a:xfrm>
                <a:off x="5372219" y="703593"/>
                <a:ext cx="6281100" cy="8025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>
                  <a:lnSpc>
                    <a:spcPct val="115000"/>
                  </a:lnSpc>
                  <a:buSzPts val="1100"/>
                </a:pPr>
                <a:r>
                  <a:rPr lang="ru-RU" sz="2800" b="1" dirty="0">
                    <a:solidFill>
                      <a:schemeClr val="bg1"/>
                    </a:solidFill>
                    <a:latin typeface="Times New Roman" pitchFamily="18" charset="0"/>
                    <a:cs typeface="Times New Roman" pitchFamily="18" charset="0"/>
                  </a:rPr>
                  <a:t>Методы исследования</a:t>
                </a:r>
                <a:endParaRPr sz="7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50" name="Google Shape;206;g1dce5e80db3_0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09" y="934996"/>
            <a:ext cx="445874" cy="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206;g1dce5e80db3_0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4573" y="2409504"/>
            <a:ext cx="445874" cy="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206;g1dce5e80db3_0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09" y="3870831"/>
            <a:ext cx="445874" cy="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206;g1dce5e80db3_0_3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6309" y="5367988"/>
            <a:ext cx="445874" cy="8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55743" y="275244"/>
            <a:ext cx="11202428" cy="1945441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32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Причинно-следственные связи качества изделий произведённым при помощи </a:t>
                </a:r>
              </a:p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аддитивных технологий</a:t>
                </a:r>
              </a:p>
            </p:txBody>
          </p:sp>
          <p:pic>
            <p:nvPicPr>
              <p:cNvPr id="33" name="Google Shape;206;g1dce5e80db3_0_38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21" y="2007957"/>
            <a:ext cx="9424998" cy="47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30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Реакция материалов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0601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55743" y="275244"/>
            <a:ext cx="11202428" cy="1945441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32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ru-RU" sz="2800" dirty="0">
                    <a:solidFill>
                      <a:schemeClr val="bg1"/>
                    </a:solidFill>
                  </a:rPr>
                  <a:t>Реакция материалов на уставки по температурному воздействию</a:t>
                </a:r>
                <a:endParaRPr lang="ru-RU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3" name="Google Shape;206;g1dce5e80db3_0_38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" name="Группа 2"/>
          <p:cNvGrpSpPr/>
          <p:nvPr/>
        </p:nvGrpSpPr>
        <p:grpSpPr>
          <a:xfrm>
            <a:off x="648903" y="2392149"/>
            <a:ext cx="10984714" cy="3994136"/>
            <a:chOff x="655743" y="1913178"/>
            <a:chExt cx="10984714" cy="3994136"/>
          </a:xfrm>
        </p:grpSpPr>
        <p:pic>
          <p:nvPicPr>
            <p:cNvPr id="17" name="Рисунок 16" descr="111111111111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43" y="1920753"/>
              <a:ext cx="5687000" cy="3986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Рисунок 17" descr="222222222222222222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250" y="1913178"/>
              <a:ext cx="5688207" cy="399413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998078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6FC36D-B173-C3FF-93BF-442249581203}"/>
              </a:ext>
            </a:extLst>
          </p:cNvPr>
          <p:cNvPicPr/>
          <p:nvPr/>
        </p:nvPicPr>
        <p:blipFill rotWithShape="1">
          <a:blip r:embed="rId3" cstate="print"/>
          <a:srcRect l="39764" t="25368" r="40156" b="64652"/>
          <a:stretch/>
        </p:blipFill>
        <p:spPr bwMode="auto">
          <a:xfrm>
            <a:off x="682735" y="3122303"/>
            <a:ext cx="5263248" cy="1413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9C16A1-B282-8D80-DB7E-C7E4183B355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18" y="2298203"/>
            <a:ext cx="5094515" cy="30617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863009" y="367242"/>
            <a:ext cx="9018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Реакция КДС на </a:t>
            </a:r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установки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наружной температуре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заданной для ЧПП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433237" y="360000"/>
            <a:ext cx="11202428" cy="1945441"/>
            <a:chOff x="2513449" y="289760"/>
            <a:chExt cx="6834458" cy="1268100"/>
          </a:xfrm>
        </p:grpSpPr>
        <p:sp>
          <p:nvSpPr>
            <p:cNvPr id="15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17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Реакция КДС на установки по наружной температуре </a:t>
                </a:r>
              </a:p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заданной для ЧПП</a:t>
                </a:r>
              </a:p>
            </p:txBody>
          </p:sp>
          <p:pic>
            <p:nvPicPr>
              <p:cNvPr id="18" name="Google Shape;206;g1dce5e80db3_0_38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Группа 18"/>
          <p:cNvGrpSpPr/>
          <p:nvPr/>
        </p:nvGrpSpPr>
        <p:grpSpPr>
          <a:xfrm>
            <a:off x="581834" y="4923688"/>
            <a:ext cx="5465050" cy="872544"/>
            <a:chOff x="2513449" y="289760"/>
            <a:chExt cx="6834458" cy="1268100"/>
          </a:xfrm>
        </p:grpSpPr>
        <p:sp>
          <p:nvSpPr>
            <p:cNvPr id="20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22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Простая нейронная сеть</a:t>
                </a:r>
              </a:p>
            </p:txBody>
          </p:sp>
          <p:pic>
            <p:nvPicPr>
              <p:cNvPr id="23" name="Google Shape;206;g1dce5e80db3_0_38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4043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55743" y="275244"/>
            <a:ext cx="11202428" cy="1945441"/>
            <a:chOff x="2513449" y="289760"/>
            <a:chExt cx="6834458" cy="1268100"/>
          </a:xfrm>
        </p:grpSpPr>
        <p:sp>
          <p:nvSpPr>
            <p:cNvPr id="16" name="Google Shape;282;g1dce5e80db3_0_488"/>
            <p:cNvSpPr/>
            <p:nvPr/>
          </p:nvSpPr>
          <p:spPr>
            <a:xfrm>
              <a:off x="2513449" y="289760"/>
              <a:ext cx="1268100" cy="12681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2934613" y="489936"/>
              <a:ext cx="6413294" cy="867750"/>
              <a:chOff x="3422883" y="214165"/>
              <a:chExt cx="6281100" cy="867750"/>
            </a:xfrm>
          </p:grpSpPr>
          <p:sp>
            <p:nvSpPr>
              <p:cNvPr id="32" name="Google Shape;135;g1dce5e80db3_0_606"/>
              <p:cNvSpPr txBox="1"/>
              <p:nvPr/>
            </p:nvSpPr>
            <p:spPr>
              <a:xfrm>
                <a:off x="3422883" y="214165"/>
                <a:ext cx="6281100" cy="86775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ru-RU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</p:txBody>
          </p:sp>
          <p:pic>
            <p:nvPicPr>
              <p:cNvPr id="33" name="Google Shape;206;g1dce5e80db3_0_38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631381" y="214165"/>
                <a:ext cx="445874" cy="8677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AED523-9488-BAEF-10F9-DBC87DA5D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89" t="34906" r="32992" b="24821"/>
          <a:stretch/>
        </p:blipFill>
        <p:spPr bwMode="auto">
          <a:xfrm>
            <a:off x="2734298" y="2003775"/>
            <a:ext cx="6960399" cy="4819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BB4F5D-6338-9A6A-F87A-46A059E5C751}"/>
              </a:ext>
            </a:extLst>
          </p:cNvPr>
          <p:cNvSpPr txBox="1"/>
          <p:nvPr/>
        </p:nvSpPr>
        <p:spPr>
          <a:xfrm>
            <a:off x="2833384" y="986354"/>
            <a:ext cx="8925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solidFill>
                  <a:srgbClr val="E1E3E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в </a:t>
            </a:r>
            <a:r>
              <a:rPr lang="ru-RU" sz="2800" b="0" i="0" dirty="0" err="1">
                <a:solidFill>
                  <a:srgbClr val="E1E3E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сапр</a:t>
            </a:r>
            <a:r>
              <a:rPr lang="ru-RU" sz="2800" b="0" i="0" dirty="0">
                <a:solidFill>
                  <a:srgbClr val="E1E3E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нагрузки на аддитивное изделие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92520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рынков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7545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1dce5e80db3_0_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329" y="643534"/>
            <a:ext cx="553883" cy="97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97" y="365845"/>
            <a:ext cx="5606624" cy="61510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626" y="365845"/>
            <a:ext cx="5313203" cy="597391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B20E42-2540-7850-5A25-FFB4DA2A3CEB}"/>
              </a:ext>
            </a:extLst>
          </p:cNvPr>
          <p:cNvSpPr/>
          <p:nvPr/>
        </p:nvSpPr>
        <p:spPr>
          <a:xfrm>
            <a:off x="6362700" y="495300"/>
            <a:ext cx="4859971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ОБЪЕМ РЫНКА АДДИТИВНЫХ ТЕХНОЛОГИЙ В МИРЕ И ПРИМЕНЕНИЕ 3D-ПРИНТЕРОВ ПО ОТРАСЛЯМ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SWOT - 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28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18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/>
          <p:cNvGrpSpPr/>
          <p:nvPr/>
        </p:nvGrpSpPr>
        <p:grpSpPr>
          <a:xfrm>
            <a:off x="506419" y="739762"/>
            <a:ext cx="10941666" cy="5371500"/>
            <a:chOff x="611927" y="730970"/>
            <a:chExt cx="10941666" cy="5371500"/>
          </a:xfrm>
        </p:grpSpPr>
        <p:sp>
          <p:nvSpPr>
            <p:cNvPr id="9" name="Google Shape;102;g1dce5e80db3_0_210"/>
            <p:cNvSpPr/>
            <p:nvPr/>
          </p:nvSpPr>
          <p:spPr>
            <a:xfrm>
              <a:off x="611927" y="730970"/>
              <a:ext cx="5371500" cy="5371500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3;g1dce5e80db3_0_210"/>
            <p:cNvSpPr txBox="1"/>
            <p:nvPr/>
          </p:nvSpPr>
          <p:spPr>
            <a:xfrm>
              <a:off x="1640693" y="1657886"/>
              <a:ext cx="9912900" cy="3517800"/>
            </a:xfrm>
            <a:prstGeom prst="rect">
              <a:avLst/>
            </a:prstGeom>
            <a:solidFill>
              <a:srgbClr val="1133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240000"/>
              <a:r>
                <a:rPr lang="en-US" sz="3200" b="1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PEST - </a:t>
              </a:r>
              <a:r>
                <a:rPr lang="ru-RU" sz="3200" b="1" dirty="0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анализ</a:t>
              </a:r>
              <a:endParaRPr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40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5219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82;g1dce5e80db3_0_488"/>
          <p:cNvSpPr/>
          <p:nvPr/>
        </p:nvSpPr>
        <p:spPr>
          <a:xfrm>
            <a:off x="10433510" y="4727593"/>
            <a:ext cx="1268100" cy="12681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82;g1dce5e80db3_0_488"/>
          <p:cNvSpPr/>
          <p:nvPr/>
        </p:nvSpPr>
        <p:spPr>
          <a:xfrm>
            <a:off x="427557" y="4735105"/>
            <a:ext cx="1268100" cy="12681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414" y="1131391"/>
            <a:ext cx="5628758" cy="342861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0172" y="1131391"/>
            <a:ext cx="5167972" cy="3428615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41415" y="4921943"/>
            <a:ext cx="5378920" cy="867749"/>
            <a:chOff x="641415" y="4921943"/>
            <a:chExt cx="5378920" cy="867749"/>
          </a:xfrm>
        </p:grpSpPr>
        <p:sp>
          <p:nvSpPr>
            <p:cNvPr id="18" name="Google Shape;135;g1dce5e80db3_0_606"/>
            <p:cNvSpPr txBox="1"/>
            <p:nvPr/>
          </p:nvSpPr>
          <p:spPr>
            <a:xfrm>
              <a:off x="641415" y="4933964"/>
              <a:ext cx="5378920" cy="85572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115000"/>
                </a:lnSpc>
                <a:buSzPts val="1100"/>
              </a:pPr>
              <a:endParaRPr sz="700" dirty="0">
                <a:solidFill>
                  <a:schemeClr val="bg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1667909" y="5149317"/>
              <a:ext cx="4150613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8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Достигнутый технологический уровень микроэлектроники в 2008-2015 гг.</a:t>
              </a:r>
              <a:endParaRPr lang="ru-RU" sz="1800" dirty="0">
                <a:solidFill>
                  <a:schemeClr val="bg1"/>
                </a:solidFill>
              </a:endParaRPr>
            </a:p>
          </p:txBody>
        </p:sp>
        <p:pic>
          <p:nvPicPr>
            <p:cNvPr id="26" name="Google Shape;206;g1dce5e80db3_0_38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1725" y="4921943"/>
              <a:ext cx="445874" cy="867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Группа 1"/>
          <p:cNvGrpSpPr/>
          <p:nvPr/>
        </p:nvGrpSpPr>
        <p:grpSpPr>
          <a:xfrm>
            <a:off x="6108832" y="4921940"/>
            <a:ext cx="5342739" cy="879399"/>
            <a:chOff x="6310645" y="4921943"/>
            <a:chExt cx="5140925" cy="907294"/>
          </a:xfrm>
        </p:grpSpPr>
        <p:sp>
          <p:nvSpPr>
            <p:cNvPr id="21" name="Google Shape;135;g1dce5e80db3_0_606"/>
            <p:cNvSpPr txBox="1"/>
            <p:nvPr/>
          </p:nvSpPr>
          <p:spPr>
            <a:xfrm>
              <a:off x="6310645" y="4933964"/>
              <a:ext cx="5140925" cy="8832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115000"/>
                </a:lnSpc>
                <a:buSzPts val="1100"/>
              </a:pPr>
              <a:endParaRPr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6636083" y="5048090"/>
              <a:ext cx="3835881" cy="7811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Количество разработанных базовых технологий в области </a:t>
              </a:r>
              <a:r>
                <a:rPr lang="ru-RU" sz="18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микроэлектроники в 2008-2015 гг.</a:t>
              </a:r>
              <a:endParaRPr lang="ru-RU" sz="18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oogle Shape;206;g1dce5e80db3_0_38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80138" y="4921943"/>
              <a:ext cx="445874" cy="883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6756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FFFFFF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630555" algn="l"/>
              </a:tabLst>
              <a:defRPr/>
            </a:pPr>
            <a:r>
              <a:rPr lang="ru-RU" sz="2800" b="1" kern="1200" spc="0" baseline="0" dirty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ЗАДАЧИ ПРОЕКТА</a:t>
            </a:r>
          </a:p>
          <a:p>
            <a:pPr marL="3240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831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955964" y="401783"/>
            <a:ext cx="10350664" cy="6122482"/>
            <a:chOff x="6332245" y="2641986"/>
            <a:chExt cx="4690988" cy="3396409"/>
          </a:xfrm>
        </p:grpSpPr>
        <p:grpSp>
          <p:nvGrpSpPr>
            <p:cNvPr id="20" name="Группа 19"/>
            <p:cNvGrpSpPr/>
            <p:nvPr/>
          </p:nvGrpSpPr>
          <p:grpSpPr>
            <a:xfrm>
              <a:off x="6332245" y="2641986"/>
              <a:ext cx="2345494" cy="1692188"/>
              <a:chOff x="-2" y="1"/>
              <a:chExt cx="2345494" cy="1692188"/>
            </a:xfrm>
          </p:grpSpPr>
          <p:sp>
            <p:nvSpPr>
              <p:cNvPr id="33" name="Прямоугольник с одним скругленным углом 32"/>
              <p:cNvSpPr/>
              <p:nvPr/>
            </p:nvSpPr>
            <p:spPr>
              <a:xfrm rot="16200000">
                <a:off x="326652" y="-326652"/>
                <a:ext cx="1692188" cy="2345493"/>
              </a:xfrm>
              <a:prstGeom prst="round1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TextBox 33"/>
              <p:cNvSpPr txBox="1"/>
              <p:nvPr/>
            </p:nvSpPr>
            <p:spPr>
              <a:xfrm>
                <a:off x="-2" y="170359"/>
                <a:ext cx="2345493" cy="1269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64008" rIns="64008" bIns="64008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Дополнительные характеристики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Площадь печати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Разрешение печати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Скорость печати 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Мультипликативность</a:t>
                </a:r>
                <a:endParaRPr lang="ru-RU" sz="18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Широкий спектр применения и возможностей реализации</a:t>
                </a:r>
              </a:p>
            </p:txBody>
          </p:sp>
        </p:grpSp>
        <p:grpSp>
          <p:nvGrpSpPr>
            <p:cNvPr id="21" name="Группа 20"/>
            <p:cNvGrpSpPr/>
            <p:nvPr/>
          </p:nvGrpSpPr>
          <p:grpSpPr>
            <a:xfrm>
              <a:off x="8677738" y="2641986"/>
              <a:ext cx="2345495" cy="1692188"/>
              <a:chOff x="2345491" y="0"/>
              <a:chExt cx="2345495" cy="1692188"/>
            </a:xfrm>
          </p:grpSpPr>
          <p:sp>
            <p:nvSpPr>
              <p:cNvPr id="31" name="Прямоугольник с одним скругленным углом 30"/>
              <p:cNvSpPr/>
              <p:nvPr/>
            </p:nvSpPr>
            <p:spPr>
              <a:xfrm>
                <a:off x="2345493" y="0"/>
                <a:ext cx="2345493" cy="1692188"/>
              </a:xfrm>
              <a:prstGeom prst="round1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/>
              <p:cNvSpPr txBox="1"/>
              <p:nvPr/>
            </p:nvSpPr>
            <p:spPr>
              <a:xfrm>
                <a:off x="2345491" y="260576"/>
                <a:ext cx="2345493" cy="1269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64008" rIns="64008" bIns="64008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Потребительские характеристики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Сроки окупаемости аддитивной установки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Расход полимеров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Возможность управления качеством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sz="900" b="1" kern="1200" dirty="0"/>
              </a:p>
            </p:txBody>
          </p:sp>
        </p:grpSp>
        <p:grpSp>
          <p:nvGrpSpPr>
            <p:cNvPr id="22" name="Группа 21"/>
            <p:cNvGrpSpPr/>
            <p:nvPr/>
          </p:nvGrpSpPr>
          <p:grpSpPr>
            <a:xfrm>
              <a:off x="8677738" y="4334174"/>
              <a:ext cx="2345494" cy="1692188"/>
              <a:chOff x="2345491" y="1692188"/>
              <a:chExt cx="2345494" cy="1692188"/>
            </a:xfrm>
          </p:grpSpPr>
          <p:sp>
            <p:nvSpPr>
              <p:cNvPr id="29" name="Прямоугольник с одним скругленным углом 28"/>
              <p:cNvSpPr/>
              <p:nvPr/>
            </p:nvSpPr>
            <p:spPr>
              <a:xfrm rot="5400000">
                <a:off x="2672145" y="1365535"/>
                <a:ext cx="1692188" cy="2345493"/>
              </a:xfrm>
              <a:prstGeom prst="round1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2345491" y="1707655"/>
                <a:ext cx="2345493" cy="1269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64008" rIns="64008" bIns="64008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Потребительские выгоды</a:t>
                </a:r>
              </a:p>
            </p:txBody>
          </p:sp>
        </p:grpSp>
        <p:grpSp>
          <p:nvGrpSpPr>
            <p:cNvPr id="23" name="Группа 22"/>
            <p:cNvGrpSpPr/>
            <p:nvPr/>
          </p:nvGrpSpPr>
          <p:grpSpPr>
            <a:xfrm>
              <a:off x="6332245" y="4346207"/>
              <a:ext cx="2355765" cy="1692188"/>
              <a:chOff x="0" y="1692188"/>
              <a:chExt cx="2355765" cy="1692188"/>
            </a:xfrm>
          </p:grpSpPr>
          <p:sp>
            <p:nvSpPr>
              <p:cNvPr id="27" name="Прямоугольник с одним скругленным углом 26"/>
              <p:cNvSpPr/>
              <p:nvPr/>
            </p:nvSpPr>
            <p:spPr>
              <a:xfrm rot="10800000">
                <a:off x="0" y="1692188"/>
                <a:ext cx="2345493" cy="1692188"/>
              </a:xfrm>
              <a:prstGeom prst="round1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TextBox 27"/>
              <p:cNvSpPr txBox="1"/>
              <p:nvPr/>
            </p:nvSpPr>
            <p:spPr>
              <a:xfrm>
                <a:off x="10272" y="1845962"/>
                <a:ext cx="2345493" cy="126914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4008" tIns="64008" rIns="64008" bIns="64008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Дополнительные 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Характеристики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ru-RU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Группа 23"/>
            <p:cNvGrpSpPr/>
            <p:nvPr/>
          </p:nvGrpSpPr>
          <p:grpSpPr>
            <a:xfrm>
              <a:off x="7920986" y="4166738"/>
              <a:ext cx="1471647" cy="369683"/>
              <a:chOff x="1588739" y="1530768"/>
              <a:chExt cx="1471647" cy="369683"/>
            </a:xfrm>
          </p:grpSpPr>
          <p:sp>
            <p:nvSpPr>
              <p:cNvPr id="25" name="Скругленный прямоугольник 24"/>
              <p:cNvSpPr/>
              <p:nvPr/>
            </p:nvSpPr>
            <p:spPr>
              <a:xfrm>
                <a:off x="1588739" y="1530768"/>
                <a:ext cx="1471647" cy="369683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Скругленный прямоугольник 4"/>
              <p:cNvSpPr txBox="1"/>
              <p:nvPr/>
            </p:nvSpPr>
            <p:spPr>
              <a:xfrm>
                <a:off x="1764265" y="1544877"/>
                <a:ext cx="1118846" cy="3249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4290" tIns="34290" rIns="34290" bIns="34290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800" b="1" kern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Профиль продукта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FFFFFF"/>
              </a:solidFill>
            </a:endParaRPr>
          </a:p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 проекта</a:t>
            </a:r>
          </a:p>
          <a:p>
            <a:pPr marL="3240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7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41FD74-4085-47E7-8BA7-0FEF6C2CD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296" y="625406"/>
            <a:ext cx="8368489" cy="1143001"/>
          </a:xfr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Мы не боимся своих недостатков и по каждому у нас есть готовое решение.</a:t>
            </a:r>
          </a:p>
        </p:txBody>
      </p:sp>
      <p:pic>
        <p:nvPicPr>
          <p:cNvPr id="6146" name="Picture 2" descr="https://psv4.userapi.com/c848228/u64080653/docs/d13/56813f08bdea/DSC_0488.jpg?extra=gKYaqJszu07EXqxp4DfukIy8OuLu6qO7-oLXjwLPeWg1I9TAG1WhKK6LuLb0UMLOGkCjTr05-r5hZFdthOh2tOtai2j45Z1ybnO0j-zR_Ke4EKKKMEPRbWOZn92a9H3_Z31GiBK1">
            <a:extLst>
              <a:ext uri="{FF2B5EF4-FFF2-40B4-BE49-F238E27FC236}">
                <a16:creationId xmlns:a16="http://schemas.microsoft.com/office/drawing/2014/main" id="{A48BBE12-D306-4FA6-9BAE-91621341F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5" t="8016" r="25588" b="42985"/>
          <a:stretch/>
        </p:blipFill>
        <p:spPr bwMode="auto">
          <a:xfrm>
            <a:off x="1958890" y="1835134"/>
            <a:ext cx="2008830" cy="17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лачко с текстом: прямоугольное со скругленными углами 4">
            <a:extLst>
              <a:ext uri="{FF2B5EF4-FFF2-40B4-BE49-F238E27FC236}">
                <a16:creationId xmlns:a16="http://schemas.microsoft.com/office/drawing/2014/main" id="{40006E71-7A3F-489C-AFF4-26C439279C72}"/>
              </a:ext>
            </a:extLst>
          </p:cNvPr>
          <p:cNvSpPr/>
          <p:nvPr/>
        </p:nvSpPr>
        <p:spPr>
          <a:xfrm>
            <a:off x="4060716" y="1835134"/>
            <a:ext cx="6242069" cy="945166"/>
          </a:xfrm>
          <a:prstGeom prst="wedgeRoundRectCallout">
            <a:avLst>
              <a:gd name="adj1" fmla="val -63630"/>
              <a:gd name="adj2" fmla="val 34467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Тяжёлая стальная рама меняется на облегчённый станочный алюминиевый профиль специальной формы, что положительно скажется на весе установки и снизит стоимость.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67C991-8261-4254-9ACB-F5A2CA746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90" r="18048"/>
          <a:stretch/>
        </p:blipFill>
        <p:spPr>
          <a:xfrm>
            <a:off x="8503611" y="2871874"/>
            <a:ext cx="1799174" cy="1716395"/>
          </a:xfrm>
          <a:prstGeom prst="rect">
            <a:avLst/>
          </a:prstGeom>
        </p:spPr>
      </p:pic>
      <p:sp>
        <p:nvSpPr>
          <p:cNvPr id="8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838CDA6B-8382-435B-82E3-C3293DE7E6A3}"/>
              </a:ext>
            </a:extLst>
          </p:cNvPr>
          <p:cNvSpPr/>
          <p:nvPr/>
        </p:nvSpPr>
        <p:spPr>
          <a:xfrm>
            <a:off x="4043076" y="2827570"/>
            <a:ext cx="4321433" cy="738410"/>
          </a:xfrm>
          <a:prstGeom prst="wedgeRoundRectCallout">
            <a:avLst>
              <a:gd name="adj1" fmla="val 75836"/>
              <a:gd name="adj2" fmla="val 283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мёртвой зоны направляющей каретки, облегчение веса.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210CFC-760D-48AA-BD13-FC9E63FFA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890" y="4671384"/>
            <a:ext cx="2745436" cy="1714854"/>
          </a:xfrm>
          <a:prstGeom prst="rect">
            <a:avLst/>
          </a:prstGeom>
        </p:spPr>
      </p:pic>
      <p:sp>
        <p:nvSpPr>
          <p:cNvPr id="10" name="Облачко с текстом: прямоугольное со скругленными углами 9">
            <a:extLst>
              <a:ext uri="{FF2B5EF4-FFF2-40B4-BE49-F238E27FC236}">
                <a16:creationId xmlns:a16="http://schemas.microsoft.com/office/drawing/2014/main" id="{5889958E-87E1-4923-8F90-744897131038}"/>
              </a:ext>
            </a:extLst>
          </p:cNvPr>
          <p:cNvSpPr/>
          <p:nvPr/>
        </p:nvSpPr>
        <p:spPr>
          <a:xfrm>
            <a:off x="4896811" y="4671384"/>
            <a:ext cx="5487534" cy="1414617"/>
          </a:xfrm>
          <a:prstGeom prst="wedgeRoundRectCallout">
            <a:avLst>
              <a:gd name="adj1" fmla="val -88295"/>
              <a:gd name="adj2" fmla="val 790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Уменьшение возмущающих воздействий от адгезии и пузырьков при печати посредством установки ультразвукового вибратора в основании стола.</a:t>
            </a:r>
          </a:p>
        </p:txBody>
      </p:sp>
      <p:sp>
        <p:nvSpPr>
          <p:cNvPr id="11" name="Облачко с текстом: прямоугольное со скругленными углами 10">
            <a:extLst>
              <a:ext uri="{FF2B5EF4-FFF2-40B4-BE49-F238E27FC236}">
                <a16:creationId xmlns:a16="http://schemas.microsoft.com/office/drawing/2014/main" id="{C844B4A7-73DB-4E84-9619-6D02CDB63CAE}"/>
              </a:ext>
            </a:extLst>
          </p:cNvPr>
          <p:cNvSpPr/>
          <p:nvPr/>
        </p:nvSpPr>
        <p:spPr>
          <a:xfrm>
            <a:off x="1936052" y="3642323"/>
            <a:ext cx="6330938" cy="910703"/>
          </a:xfrm>
          <a:prstGeom prst="wedgeRoundRectCallout">
            <a:avLst>
              <a:gd name="adj1" fmla="val 48086"/>
              <a:gd name="adj2" fmla="val 664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Проведения большего числа экспериментов для наработки статистики и прогнозирования.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34414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e5e80db3_0_210"/>
          <p:cNvSpPr/>
          <p:nvPr/>
        </p:nvSpPr>
        <p:spPr>
          <a:xfrm>
            <a:off x="611927" y="730970"/>
            <a:ext cx="5371500" cy="537150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dce5e80db3_0_210"/>
          <p:cNvSpPr txBox="1"/>
          <p:nvPr/>
        </p:nvSpPr>
        <p:spPr>
          <a:xfrm>
            <a:off x="1640693" y="1657886"/>
            <a:ext cx="9912900" cy="3517800"/>
          </a:xfrm>
          <a:prstGeom prst="rect">
            <a:avLst/>
          </a:prstGeom>
          <a:solidFill>
            <a:srgbClr val="11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FFFFFF"/>
              </a:solidFill>
            </a:endParaRPr>
          </a:p>
          <a:p>
            <a:pPr marL="3240000"/>
            <a:endParaRPr lang="ru-RU" sz="3600" dirty="0">
              <a:solidFill>
                <a:schemeClr val="bg1"/>
              </a:solidFill>
            </a:endParaRPr>
          </a:p>
          <a:p>
            <a:pPr marL="3240000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Ценное предложение</a:t>
            </a:r>
          </a:p>
          <a:p>
            <a:pPr marL="3240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rgbClr val="FFFFFF"/>
              </a:solidFill>
            </a:endParaRPr>
          </a:p>
          <a:p>
            <a:pPr marL="32400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104" name="Google Shape;104;g1dce5e80db3_0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810" y="1657886"/>
            <a:ext cx="1993099" cy="3511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3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1030</Words>
  <Application>Microsoft Office PowerPoint</Application>
  <PresentationFormat>Широкоэкранный</PresentationFormat>
  <Paragraphs>135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student</cp:lastModifiedBy>
  <cp:revision>42</cp:revision>
  <dcterms:created xsi:type="dcterms:W3CDTF">2021-11-23T07:14:55Z</dcterms:created>
  <dcterms:modified xsi:type="dcterms:W3CDTF">2023-02-17T10:30:43Z</dcterms:modified>
</cp:coreProperties>
</file>